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66" r:id="rId7"/>
    <p:sldId id="265" r:id="rId8"/>
    <p:sldId id="261" r:id="rId9"/>
    <p:sldId id="269" r:id="rId10"/>
    <p:sldId id="267" r:id="rId11"/>
    <p:sldId id="268" r:id="rId12"/>
    <p:sldId id="270" r:id="rId13"/>
    <p:sldId id="258" r:id="rId14"/>
    <p:sldId id="263" r:id="rId15"/>
    <p:sldId id="264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62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06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76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8140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287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8687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774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5885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672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720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915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32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629DD1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33303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5317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801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2893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2994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5273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809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7687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5849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63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0874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5493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629DD1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68695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7550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7778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2261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66017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15043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276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262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59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697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47687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3501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629DD1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673951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82754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115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10953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47304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0477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4487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27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58025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779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8044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3912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629DD1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88117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4346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90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8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76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89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629DD1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6067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6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46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9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20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177BD3-7AF7-4290-8007-D73D056AC2F0}" type="datetimeFigureOut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10/4/2017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58CE626-26D4-47EF-81AB-8A2AFF316711}" type="slidenum">
              <a:rPr lang="en-US" smtClean="0">
                <a:solidFill>
                  <a:srgbClr val="ACCBF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ACCBF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17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907302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/>
              <a:t>Produced </a:t>
            </a:r>
            <a:r>
              <a:rPr lang="en-US" dirty="0" smtClean="0"/>
              <a:t>Water </a:t>
            </a:r>
            <a:r>
              <a:rPr lang="en-US" dirty="0" smtClean="0"/>
              <a:t>Facility Emissions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03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Uncontrolled Facility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~1,000 ton VOC Facility</a:t>
            </a:r>
          </a:p>
          <a:p>
            <a:pPr lvl="1"/>
            <a:r>
              <a:rPr lang="en-US" sz="2600" dirty="0" smtClean="0"/>
              <a:t>VOC Emissions by Source (Uncontrolled*)</a:t>
            </a:r>
          </a:p>
          <a:p>
            <a:pPr lvl="2"/>
            <a:r>
              <a:rPr lang="en-US" dirty="0" smtClean="0"/>
              <a:t>Tanks account for ~30%</a:t>
            </a:r>
          </a:p>
          <a:p>
            <a:pPr lvl="2"/>
            <a:r>
              <a:rPr lang="en-US" dirty="0" smtClean="0"/>
              <a:t>Ponds account for ~38%</a:t>
            </a:r>
          </a:p>
          <a:p>
            <a:pPr lvl="2"/>
            <a:r>
              <a:rPr lang="en-US" dirty="0" err="1" smtClean="0"/>
              <a:t>Landfarm</a:t>
            </a:r>
            <a:r>
              <a:rPr lang="en-US" dirty="0" smtClean="0"/>
              <a:t> and Landfill ~30%</a:t>
            </a:r>
          </a:p>
          <a:p>
            <a:pPr lvl="2"/>
            <a:r>
              <a:rPr lang="en-US" dirty="0" smtClean="0"/>
              <a:t>Loading, engines, etc. ~2%</a:t>
            </a:r>
          </a:p>
          <a:p>
            <a:pPr lvl="1"/>
            <a:endParaRPr lang="en-US" dirty="0"/>
          </a:p>
          <a:p>
            <a:pPr marL="82296" indent="0" algn="ctr">
              <a:buNone/>
            </a:pPr>
            <a:r>
              <a:rPr lang="en-US" sz="3000" dirty="0" smtClean="0"/>
              <a:t>*Assume in 2014 all facilities were uncontrolled</a:t>
            </a:r>
            <a:endParaRPr lang="en-US" sz="3000" dirty="0" smtClean="0"/>
          </a:p>
          <a:p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162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Same Facility Controlled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190 </a:t>
            </a:r>
            <a:r>
              <a:rPr lang="en-US" sz="3000" dirty="0" smtClean="0"/>
              <a:t>ton VOC Facility</a:t>
            </a:r>
          </a:p>
          <a:p>
            <a:pPr lvl="1"/>
            <a:r>
              <a:rPr lang="en-US" sz="2600" dirty="0" smtClean="0"/>
              <a:t>Skim ponds removed voluntarily</a:t>
            </a:r>
          </a:p>
          <a:p>
            <a:pPr lvl="1"/>
            <a:r>
              <a:rPr lang="en-US" sz="2600" dirty="0" smtClean="0"/>
              <a:t>VOC Emissions by Source (Controlled)</a:t>
            </a:r>
            <a:endParaRPr lang="en-US" sz="2600" dirty="0" smtClean="0"/>
          </a:p>
          <a:p>
            <a:pPr lvl="2"/>
            <a:r>
              <a:rPr lang="en-US" dirty="0" smtClean="0"/>
              <a:t>Tanks account for ~5%</a:t>
            </a:r>
          </a:p>
          <a:p>
            <a:pPr lvl="2"/>
            <a:r>
              <a:rPr lang="en-US" dirty="0" smtClean="0"/>
              <a:t>Ponds account for ~55%</a:t>
            </a:r>
          </a:p>
          <a:p>
            <a:pPr lvl="2"/>
            <a:r>
              <a:rPr lang="en-US" dirty="0" err="1" smtClean="0"/>
              <a:t>Landfarm</a:t>
            </a:r>
            <a:r>
              <a:rPr lang="en-US" dirty="0" smtClean="0"/>
              <a:t> and Landfill ~33%</a:t>
            </a:r>
          </a:p>
          <a:p>
            <a:pPr lvl="2"/>
            <a:r>
              <a:rPr lang="en-US" dirty="0" smtClean="0"/>
              <a:t>Loading, engines, etc. ~7%</a:t>
            </a:r>
          </a:p>
          <a:p>
            <a:pPr lvl="1"/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35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914400"/>
            <a:ext cx="7498080" cy="4800600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en-US" sz="35000" dirty="0" smtClean="0"/>
              <a:t>?</a:t>
            </a:r>
            <a:endParaRPr lang="en-US" sz="35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653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UDAQ Emission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629DD1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Monthly samples are collected at facilities</a:t>
            </a:r>
          </a:p>
          <a:p>
            <a:pPr lvl="0">
              <a:buClr>
                <a:srgbClr val="629DD1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Throughput data is gathered by U.D.O.G.M.</a:t>
            </a:r>
          </a:p>
          <a:p>
            <a:pPr lvl="0">
              <a:buClr>
                <a:srgbClr val="629DD1"/>
              </a:buClr>
            </a:pPr>
            <a:r>
              <a:rPr lang="en-US" sz="2800" dirty="0" smtClean="0">
                <a:solidFill>
                  <a:prstClr val="black"/>
                </a:solidFill>
              </a:rPr>
              <a:t>Emissions = Facility Throughput * Emission Factor</a:t>
            </a:r>
          </a:p>
          <a:p>
            <a:pPr lvl="1">
              <a:buClr>
                <a:srgbClr val="629DD1"/>
              </a:buClr>
            </a:pPr>
            <a:r>
              <a:rPr lang="en-US" sz="2400" dirty="0" smtClean="0">
                <a:solidFill>
                  <a:prstClr val="black"/>
                </a:solidFill>
              </a:rPr>
              <a:t>Emission Factor is derived from monthly water samples</a:t>
            </a:r>
          </a:p>
          <a:p>
            <a:pPr lvl="2">
              <a:buClr>
                <a:srgbClr val="629DD1"/>
              </a:buClr>
            </a:pPr>
            <a:r>
              <a:rPr lang="en-US" sz="2000" dirty="0" smtClean="0">
                <a:solidFill>
                  <a:prstClr val="black"/>
                </a:solidFill>
              </a:rPr>
              <a:t>2014 emission factor was derived from a single sample event in December of 2016</a:t>
            </a:r>
          </a:p>
          <a:p>
            <a:pPr lvl="3">
              <a:buClr>
                <a:srgbClr val="629DD1"/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4 facilities evaporation pond samples were averaged together</a:t>
            </a:r>
          </a:p>
          <a:p>
            <a:pPr lvl="3">
              <a:buClr>
                <a:srgbClr val="629DD1"/>
              </a:buClr>
            </a:pPr>
            <a:r>
              <a:rPr lang="en-US" sz="1600" dirty="0" smtClean="0">
                <a:solidFill>
                  <a:prstClr val="black"/>
                </a:solidFill>
              </a:rPr>
              <a:t>Only 1 facility operated and sampled a skim pond</a:t>
            </a:r>
          </a:p>
          <a:p>
            <a:pPr lvl="2">
              <a:buClr>
                <a:srgbClr val="629DD1"/>
              </a:buClr>
            </a:pPr>
            <a:r>
              <a:rPr lang="en-US" sz="2000" dirty="0" smtClean="0">
                <a:solidFill>
                  <a:prstClr val="black"/>
                </a:solidFill>
              </a:rPr>
              <a:t>Future emission factor will be derived from an average of all months of sampling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43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Emission Factor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 of Gasoline Range Organics (GRO: C6-C12) is evaporated</a:t>
            </a:r>
          </a:p>
          <a:p>
            <a:r>
              <a:rPr lang="en-US" sz="2800" dirty="0" smtClean="0"/>
              <a:t>50% of Diesel Range Organics (DRO: C10-C28) is evaporated</a:t>
            </a:r>
          </a:p>
          <a:p>
            <a:pPr lvl="1"/>
            <a:r>
              <a:rPr lang="en-US" sz="2400" dirty="0" smtClean="0"/>
              <a:t>The other 50% are assumed to be degraded or drop out as sludge</a:t>
            </a:r>
          </a:p>
          <a:p>
            <a:r>
              <a:rPr lang="en-US" dirty="0" smtClean="0"/>
              <a:t>A facilities throughput first goes through the skim pond then through the evaporation pond (Both emission factors apply)</a:t>
            </a:r>
          </a:p>
          <a:p>
            <a:pPr marL="82296" indent="0">
              <a:buNone/>
            </a:pPr>
            <a:endParaRPr lang="en-US" dirty="0" smtClean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93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Samples and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Companies A – D sample is after gravity and mechanical separation at outfall to first open water source (no skim ponds)</a:t>
            </a:r>
          </a:p>
          <a:p>
            <a:r>
              <a:rPr lang="en-US" sz="2800" dirty="0" smtClean="0"/>
              <a:t>Company E uses open top gravity separation and skim ponds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919645"/>
              </p:ext>
            </p:extLst>
          </p:nvPr>
        </p:nvGraphicFramePr>
        <p:xfrm>
          <a:off x="1219200" y="3581400"/>
          <a:ext cx="7315201" cy="22323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19199"/>
                <a:gridCol w="899687"/>
                <a:gridCol w="706296"/>
                <a:gridCol w="756218"/>
                <a:gridCol w="914400"/>
                <a:gridCol w="838200"/>
                <a:gridCol w="990600"/>
                <a:gridCol w="990601"/>
              </a:tblGrid>
              <a:tr h="299439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u="sng" strike="noStrike" dirty="0">
                          <a:effectLst/>
                        </a:rPr>
                        <a:t>Methanol (mg/L)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VOC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Benzene (mg/L)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Toluene (mg/L)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 err="1">
                          <a:effectLst/>
                        </a:rPr>
                        <a:t>Ethylbenzne</a:t>
                      </a:r>
                      <a:r>
                        <a:rPr lang="en-US" sz="1400" u="sng" strike="noStrike" dirty="0">
                          <a:effectLst/>
                        </a:rPr>
                        <a:t> (mg/L)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>
                          <a:effectLst/>
                        </a:rPr>
                        <a:t>Total Xylene (mg/L)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</a:tr>
              <a:tr h="299439"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 smtClean="0">
                          <a:effectLst/>
                        </a:rPr>
                        <a:t>*GRO </a:t>
                      </a:r>
                      <a:r>
                        <a:rPr lang="en-US" sz="1400" u="sng" strike="noStrike" dirty="0">
                          <a:effectLst/>
                        </a:rPr>
                        <a:t>(mg/L)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sng" strike="noStrike" dirty="0" smtClean="0">
                          <a:effectLst/>
                        </a:rPr>
                        <a:t>*DRO </a:t>
                      </a:r>
                      <a:r>
                        <a:rPr lang="en-US" sz="1400" u="sng" strike="noStrike" dirty="0">
                          <a:effectLst/>
                        </a:rPr>
                        <a:t>(mg/L)</a:t>
                      </a:r>
                      <a:endParaRPr lang="en-US" sz="1400" b="1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94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Company 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25.21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46.06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2.60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32.61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</a:tr>
              <a:tr h="2994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Company 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696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84.5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21.10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1.29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17.10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</a:tr>
              <a:tr h="2994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Company 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1500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39.8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12.00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5.97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</a:tr>
              <a:tr h="2994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Company 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17.2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6.08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0.29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3.67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</a:tr>
              <a:tr h="299439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Company 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26000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228.20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748.10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109.88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330.00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985" marR="8985" marT="8985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6002932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*GRO (C6-C12)</a:t>
            </a:r>
          </a:p>
          <a:p>
            <a:r>
              <a:rPr lang="en-US" sz="1200" dirty="0">
                <a:solidFill>
                  <a:prstClr val="black"/>
                </a:solidFill>
              </a:rPr>
              <a:t>*DRO (C10-C28)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27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UDAQ Basin Emission Inventory Results 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966010"/>
              </p:ext>
            </p:extLst>
          </p:nvPr>
        </p:nvGraphicFramePr>
        <p:xfrm>
          <a:off x="2362200" y="3733800"/>
          <a:ext cx="5181600" cy="11878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7000"/>
                <a:gridCol w="2514600"/>
              </a:tblGrid>
              <a:tr h="48196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Total </a:t>
                      </a:r>
                      <a:r>
                        <a:rPr lang="en-US" sz="2000" u="none" strike="noStrike" dirty="0" smtClean="0">
                          <a:effectLst/>
                        </a:rPr>
                        <a:t>Throughput </a:t>
                      </a:r>
                    </a:p>
                    <a:p>
                      <a:pPr algn="ctr" fontAlgn="b"/>
                      <a:r>
                        <a:rPr lang="en-US" sz="1100" u="none" strike="noStrike" dirty="0" smtClean="0">
                          <a:effectLst/>
                        </a:rPr>
                        <a:t>(in barrels) </a:t>
                      </a:r>
                      <a:r>
                        <a:rPr lang="en-US" sz="1100" u="none" strike="noStrike" dirty="0">
                          <a:effectLst/>
                        </a:rPr>
                        <a:t>in the Basin as reported to UDOGM in 2014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5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                                11,472,505.00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Commercial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5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                                  4,195,080.00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Non-Commercial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29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                                   15,667,585.00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Total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376111"/>
              </p:ext>
            </p:extLst>
          </p:nvPr>
        </p:nvGraphicFramePr>
        <p:xfrm>
          <a:off x="2362200" y="5105400"/>
          <a:ext cx="5181600" cy="1179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69409"/>
                <a:gridCol w="3712191"/>
              </a:tblGrid>
              <a:tr h="46632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500" u="none" strike="noStrike" dirty="0">
                          <a:effectLst/>
                        </a:rPr>
                        <a:t>Emission Totals</a:t>
                      </a:r>
                      <a:endParaRPr lang="en-US" sz="2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1,301.15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Tons from Evaporation Ponds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71,461.40 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Tons from Skim Ponds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      72,762.55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Total Tons from Produced Water facilities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111568"/>
              </p:ext>
            </p:extLst>
          </p:nvPr>
        </p:nvGraphicFramePr>
        <p:xfrm>
          <a:off x="1447800" y="1752600"/>
          <a:ext cx="7391399" cy="18288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7289"/>
                <a:gridCol w="800441"/>
                <a:gridCol w="723290"/>
                <a:gridCol w="1054396"/>
                <a:gridCol w="642924"/>
                <a:gridCol w="839016"/>
                <a:gridCol w="874377"/>
                <a:gridCol w="959666"/>
              </a:tblGrid>
              <a:tr h="37798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Operator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Methanol (</a:t>
                      </a:r>
                      <a:r>
                        <a:rPr lang="en-US" sz="1100" b="1" u="none" strike="noStrike" dirty="0" err="1">
                          <a:effectLst/>
                        </a:rPr>
                        <a:t>lb</a:t>
                      </a:r>
                      <a:r>
                        <a:rPr lang="en-US" sz="1100" b="1" u="none" strike="noStrike" dirty="0">
                          <a:effectLst/>
                        </a:rPr>
                        <a:t>/</a:t>
                      </a:r>
                      <a:r>
                        <a:rPr lang="en-US" sz="1100" b="1" u="none" strike="noStrike" dirty="0" err="1">
                          <a:effectLst/>
                        </a:rPr>
                        <a:t>bbl</a:t>
                      </a:r>
                      <a:r>
                        <a:rPr lang="en-US" sz="1100" b="1" u="none" strike="noStrike" dirty="0"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VOC (</a:t>
                      </a:r>
                      <a:r>
                        <a:rPr lang="en-US" sz="1100" b="1" u="none" strike="noStrike" dirty="0" err="1">
                          <a:effectLst/>
                        </a:rPr>
                        <a:t>lb</a:t>
                      </a:r>
                      <a:r>
                        <a:rPr lang="en-US" sz="1100" b="1" u="none" strike="noStrike" dirty="0">
                          <a:effectLst/>
                        </a:rPr>
                        <a:t>/</a:t>
                      </a:r>
                      <a:r>
                        <a:rPr lang="en-US" sz="1100" b="1" u="none" strike="noStrike" dirty="0" err="1">
                          <a:effectLst/>
                        </a:rPr>
                        <a:t>bbl</a:t>
                      </a:r>
                      <a:r>
                        <a:rPr lang="en-US" sz="1100" b="1" u="none" strike="noStrike" dirty="0"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Benzene (</a:t>
                      </a:r>
                      <a:r>
                        <a:rPr lang="en-US" sz="1100" b="1" u="none" strike="noStrike" dirty="0" err="1">
                          <a:effectLst/>
                        </a:rPr>
                        <a:t>lb</a:t>
                      </a:r>
                      <a:r>
                        <a:rPr lang="en-US" sz="1100" b="1" u="none" strike="noStrike" dirty="0">
                          <a:effectLst/>
                        </a:rPr>
                        <a:t>/</a:t>
                      </a:r>
                      <a:r>
                        <a:rPr lang="en-US" sz="1100" b="1" u="none" strike="noStrike" dirty="0" err="1">
                          <a:effectLst/>
                        </a:rPr>
                        <a:t>bbl</a:t>
                      </a:r>
                      <a:r>
                        <a:rPr lang="en-US" sz="1100" b="1" u="none" strike="noStrike" dirty="0"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Toluene (</a:t>
                      </a:r>
                      <a:r>
                        <a:rPr lang="en-US" sz="1100" b="1" u="none" strike="noStrike" dirty="0" err="1">
                          <a:effectLst/>
                        </a:rPr>
                        <a:t>lb</a:t>
                      </a:r>
                      <a:r>
                        <a:rPr lang="en-US" sz="1100" b="1" u="none" strike="noStrike" dirty="0">
                          <a:effectLst/>
                        </a:rPr>
                        <a:t>/</a:t>
                      </a:r>
                      <a:r>
                        <a:rPr lang="en-US" sz="1100" b="1" u="none" strike="noStrike" dirty="0" err="1">
                          <a:effectLst/>
                        </a:rPr>
                        <a:t>bbl</a:t>
                      </a:r>
                      <a:r>
                        <a:rPr lang="en-US" sz="1100" b="1" u="none" strike="noStrike" dirty="0"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err="1">
                          <a:effectLst/>
                        </a:rPr>
                        <a:t>Ethylbenzne</a:t>
                      </a:r>
                      <a:r>
                        <a:rPr lang="en-US" sz="1100" b="1" u="none" strike="noStrike" dirty="0">
                          <a:effectLst/>
                        </a:rPr>
                        <a:t> (</a:t>
                      </a:r>
                      <a:r>
                        <a:rPr lang="en-US" sz="1100" b="1" u="none" strike="noStrike" dirty="0" err="1">
                          <a:effectLst/>
                        </a:rPr>
                        <a:t>lb</a:t>
                      </a:r>
                      <a:r>
                        <a:rPr lang="en-US" sz="1100" b="1" u="none" strike="noStrike" dirty="0">
                          <a:effectLst/>
                        </a:rPr>
                        <a:t>/</a:t>
                      </a:r>
                      <a:r>
                        <a:rPr lang="en-US" sz="1100" b="1" u="none" strike="noStrike" dirty="0" err="1">
                          <a:effectLst/>
                        </a:rPr>
                        <a:t>bbl</a:t>
                      </a:r>
                      <a:r>
                        <a:rPr lang="en-US" sz="1100" b="1" u="none" strike="noStrike" dirty="0"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Total Xylene (</a:t>
                      </a:r>
                      <a:r>
                        <a:rPr lang="en-US" sz="1100" b="1" u="none" strike="noStrike" dirty="0" err="1">
                          <a:effectLst/>
                        </a:rPr>
                        <a:t>lb</a:t>
                      </a:r>
                      <a:r>
                        <a:rPr lang="en-US" sz="1100" b="1" u="none" strike="noStrike" dirty="0">
                          <a:effectLst/>
                        </a:rPr>
                        <a:t>/</a:t>
                      </a:r>
                      <a:r>
                        <a:rPr lang="en-US" sz="1100" b="1" u="none" strike="noStrike" dirty="0" err="1">
                          <a:effectLst/>
                        </a:rPr>
                        <a:t>bbl</a:t>
                      </a:r>
                      <a:r>
                        <a:rPr lang="en-US" sz="1100" b="1" u="none" strike="noStrike" dirty="0"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</a:tr>
              <a:tr h="1889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Company 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0.130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0.011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</a:tr>
              <a:tr h="1889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Company B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0.244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0.248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</a:tr>
              <a:tr h="1889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Company C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0.526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0.273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</a:tr>
              <a:tr h="188992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Company 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-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</a:tr>
              <a:tr h="3474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AVERAGE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0.289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0.166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EVAP PONDS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</a:tr>
              <a:tr h="347425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Company E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9.122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0.262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0.039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0.476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SKIM PONDS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374" marR="9374" marT="937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52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Facilities not created equal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Company E</a:t>
            </a:r>
          </a:p>
          <a:p>
            <a:pPr lvl="1"/>
            <a:r>
              <a:rPr lang="en-US" dirty="0" smtClean="0"/>
              <a:t>Separation in open </a:t>
            </a:r>
            <a:r>
              <a:rPr lang="en-US" dirty="0" smtClean="0"/>
              <a:t>top </a:t>
            </a:r>
            <a:r>
              <a:rPr lang="en-US" dirty="0" smtClean="0"/>
              <a:t>concrete vault</a:t>
            </a:r>
          </a:p>
          <a:p>
            <a:pPr lvl="1"/>
            <a:r>
              <a:rPr lang="en-US" dirty="0" smtClean="0"/>
              <a:t>Skim Ponds</a:t>
            </a:r>
          </a:p>
          <a:p>
            <a:pPr lvl="1"/>
            <a:r>
              <a:rPr lang="en-US" dirty="0" smtClean="0"/>
              <a:t>Uncontrolled VOC emissions from ponds alone ~ </a:t>
            </a:r>
            <a:r>
              <a:rPr lang="en-US" dirty="0" smtClean="0"/>
              <a:t>6,000 </a:t>
            </a:r>
            <a:r>
              <a:rPr lang="en-US" dirty="0" smtClean="0"/>
              <a:t>tons (using sources samples)</a:t>
            </a:r>
          </a:p>
          <a:p>
            <a:r>
              <a:rPr lang="en-US" dirty="0" smtClean="0"/>
              <a:t>Company D</a:t>
            </a:r>
          </a:p>
          <a:p>
            <a:pPr lvl="1"/>
            <a:r>
              <a:rPr lang="en-US" dirty="0" smtClean="0"/>
              <a:t>Separation done in </a:t>
            </a:r>
            <a:r>
              <a:rPr lang="en-US" dirty="0" smtClean="0"/>
              <a:t>tanks </a:t>
            </a:r>
            <a:r>
              <a:rPr lang="en-US" dirty="0" smtClean="0"/>
              <a:t>and centrifuges</a:t>
            </a:r>
          </a:p>
          <a:p>
            <a:pPr lvl="1"/>
            <a:r>
              <a:rPr lang="en-US" dirty="0" smtClean="0"/>
              <a:t>No Skim Ponds</a:t>
            </a:r>
          </a:p>
          <a:p>
            <a:pPr lvl="1"/>
            <a:r>
              <a:rPr lang="en-US" dirty="0" smtClean="0"/>
              <a:t>Uncontrolled VOC </a:t>
            </a:r>
            <a:r>
              <a:rPr lang="en-US" dirty="0" smtClean="0"/>
              <a:t>emissions from </a:t>
            </a:r>
            <a:r>
              <a:rPr lang="en-US" dirty="0" smtClean="0"/>
              <a:t>ponds alone ~ 375 tons (using sources samples)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18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Over Assumptions 2014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Majority of Produced water facilities are uncontrolled (assume all on Indian Land are)</a:t>
            </a:r>
          </a:p>
          <a:p>
            <a:r>
              <a:rPr lang="en-US" sz="3000" dirty="0" smtClean="0"/>
              <a:t>Uncontrolled PTE emissions range from 175 – </a:t>
            </a:r>
            <a:r>
              <a:rPr lang="en-US" sz="3000" dirty="0" smtClean="0"/>
              <a:t>6,000 </a:t>
            </a:r>
            <a:r>
              <a:rPr lang="en-US" sz="3000" dirty="0" smtClean="0"/>
              <a:t>tons of VOCs per year per facility (from 6 facilities)</a:t>
            </a:r>
          </a:p>
          <a:p>
            <a:r>
              <a:rPr lang="en-US" sz="3000" dirty="0" smtClean="0"/>
              <a:t>Average Uncontrolled PTE’s for facility on state land ~1,350 </a:t>
            </a:r>
            <a:r>
              <a:rPr lang="en-US" sz="3000" dirty="0" err="1" smtClean="0"/>
              <a:t>tpy</a:t>
            </a:r>
            <a:endParaRPr lang="en-US" sz="3000" dirty="0"/>
          </a:p>
          <a:p>
            <a:pPr lvl="1"/>
            <a:r>
              <a:rPr lang="en-US" dirty="0" smtClean="0"/>
              <a:t>6 facilities (one has no ponds still 175 tons) = ~ 8,200 tons per </a:t>
            </a:r>
            <a:r>
              <a:rPr lang="en-US" dirty="0" smtClean="0"/>
              <a:t>year</a:t>
            </a:r>
          </a:p>
          <a:p>
            <a:r>
              <a:rPr lang="en-US" dirty="0" smtClean="0"/>
              <a:t>Do the over assumptions help capture the other equipment we didn’t collect info for?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2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Emission Factor needs refining</a:t>
            </a:r>
          </a:p>
          <a:p>
            <a:pPr lvl="1"/>
            <a:r>
              <a:rPr lang="en-US" dirty="0" smtClean="0"/>
              <a:t>Is all GRO evaporating, is some degrading?</a:t>
            </a:r>
          </a:p>
          <a:p>
            <a:pPr lvl="2"/>
            <a:r>
              <a:rPr lang="en-US" dirty="0" smtClean="0"/>
              <a:t>Need to account for oil skimmed off, its not evaporating</a:t>
            </a:r>
          </a:p>
          <a:p>
            <a:pPr lvl="1"/>
            <a:r>
              <a:rPr lang="en-US" dirty="0" smtClean="0"/>
              <a:t>Sludge accumulation, is this all DRO?</a:t>
            </a:r>
          </a:p>
          <a:p>
            <a:r>
              <a:rPr lang="en-US" dirty="0" smtClean="0"/>
              <a:t>Skim Pond Factor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Seasonal effects?</a:t>
            </a:r>
          </a:p>
          <a:p>
            <a:pPr lvl="1"/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4701342"/>
              </p:ext>
            </p:extLst>
          </p:nvPr>
        </p:nvGraphicFramePr>
        <p:xfrm>
          <a:off x="2895600" y="4267200"/>
          <a:ext cx="41910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97000"/>
                <a:gridCol w="1397000"/>
                <a:gridCol w="1397000"/>
              </a:tblGrid>
              <a:tr h="2857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Skim Pond Emission Factor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9.122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</a:rPr>
                        <a:t>Collected in December </a:t>
                      </a:r>
                      <a:r>
                        <a:rPr lang="en-US" sz="1500" u="none" strike="noStrike" dirty="0">
                          <a:effectLst/>
                        </a:rPr>
                        <a:t>of 2016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1.467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 smtClean="0">
                          <a:effectLst/>
                        </a:rPr>
                        <a:t>Collected in </a:t>
                      </a:r>
                      <a:r>
                        <a:rPr lang="en-US" sz="1500" u="none" strike="noStrike" dirty="0" smtClean="0">
                          <a:effectLst/>
                        </a:rPr>
                        <a:t>May </a:t>
                      </a:r>
                      <a:r>
                        <a:rPr lang="en-US" sz="1500" u="none" strike="noStrike" dirty="0">
                          <a:effectLst/>
                        </a:rPr>
                        <a:t>of </a:t>
                      </a:r>
                      <a:r>
                        <a:rPr lang="en-US" sz="1500" u="none" strike="noStrike" dirty="0" smtClean="0">
                          <a:effectLst/>
                        </a:rPr>
                        <a:t>2017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5.294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Average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73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Emissions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Storage Tanks</a:t>
            </a:r>
          </a:p>
          <a:p>
            <a:r>
              <a:rPr lang="en-US" dirty="0" smtClean="0"/>
              <a:t>Evap Ponds</a:t>
            </a:r>
          </a:p>
          <a:p>
            <a:r>
              <a:rPr lang="en-US" dirty="0" smtClean="0"/>
              <a:t>Centrifuges</a:t>
            </a:r>
          </a:p>
          <a:p>
            <a:r>
              <a:rPr lang="en-US" dirty="0" err="1" smtClean="0"/>
              <a:t>Landfarm</a:t>
            </a:r>
            <a:endParaRPr lang="en-US" dirty="0" smtClean="0"/>
          </a:p>
          <a:p>
            <a:r>
              <a:rPr lang="en-US" dirty="0" smtClean="0"/>
              <a:t>Landfill</a:t>
            </a:r>
          </a:p>
          <a:p>
            <a:r>
              <a:rPr lang="en-US" dirty="0" smtClean="0"/>
              <a:t>Engines</a:t>
            </a:r>
          </a:p>
          <a:p>
            <a:r>
              <a:rPr lang="en-US" dirty="0" smtClean="0"/>
              <a:t>Combustors</a:t>
            </a:r>
          </a:p>
          <a:p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4305300" y="1600200"/>
            <a:ext cx="533400" cy="25908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5548" y="2590800"/>
            <a:ext cx="38662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Main VOC Sources</a:t>
            </a:r>
          </a:p>
          <a:p>
            <a:endParaRPr lang="en-US" sz="3200" dirty="0">
              <a:solidFill>
                <a:prstClr val="black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54864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80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696</Words>
  <Application>Microsoft Office PowerPoint</Application>
  <PresentationFormat>On-screen Show (4:3)</PresentationFormat>
  <Paragraphs>194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Solstice</vt:lpstr>
      <vt:lpstr>1_Solstice</vt:lpstr>
      <vt:lpstr>2_Solstice</vt:lpstr>
      <vt:lpstr>3_Solstice</vt:lpstr>
      <vt:lpstr>4_Solstice</vt:lpstr>
      <vt:lpstr>Produced Water Facility Emissions</vt:lpstr>
      <vt:lpstr>UDAQ Emission Methodology</vt:lpstr>
      <vt:lpstr>Emission Factor Assumptions</vt:lpstr>
      <vt:lpstr>Samples and Data</vt:lpstr>
      <vt:lpstr>UDAQ Basin Emission Inventory Results </vt:lpstr>
      <vt:lpstr>All Facilities not created equal</vt:lpstr>
      <vt:lpstr>Over Assumptions 2014 </vt:lpstr>
      <vt:lpstr>Moving Forward</vt:lpstr>
      <vt:lpstr>Emissions Sources</vt:lpstr>
      <vt:lpstr>Uncontrolled Facility Example</vt:lpstr>
      <vt:lpstr>Same Facility Controlled</vt:lpstr>
      <vt:lpstr>Questions</vt:lpstr>
    </vt:vector>
  </TitlesOfParts>
  <Company>State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UDAQ’s Approach for Permitting Evaporative Produced Water Facilities</dc:title>
  <dc:creator>Todd Wetzel</dc:creator>
  <cp:lastModifiedBy>Todd Wetzel</cp:lastModifiedBy>
  <cp:revision>8</cp:revision>
  <dcterms:created xsi:type="dcterms:W3CDTF">2017-10-04T22:00:14Z</dcterms:created>
  <dcterms:modified xsi:type="dcterms:W3CDTF">2017-10-05T18:32:05Z</dcterms:modified>
</cp:coreProperties>
</file>